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Amatic SC"/>
      <p:regular r:id="rId24"/>
      <p:bold r:id="rId25"/>
    </p:embeddedFont>
    <p:embeddedFont>
      <p:font typeface="Source Code Pro"/>
      <p:regular r:id="rId26"/>
      <p:bold r:id="rId2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AmaticSC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CodePro-regular.fntdata"/><Relationship Id="rId25" Type="http://schemas.openxmlformats.org/officeDocument/2006/relationships/font" Target="fonts/AmaticSC-bold.fntdata"/><Relationship Id="rId27" Type="http://schemas.openxmlformats.org/officeDocument/2006/relationships/font" Target="fonts/SourceCode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6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spcAft>
                <a:spcPts val="0"/>
              </a:spcAft>
              <a:buChar char="❏"/>
              <a:defRPr sz="2400">
                <a:solidFill>
                  <a:srgbClr val="000000"/>
                </a:solidFill>
              </a:defRPr>
            </a:lvl1pPr>
            <a:lvl2pPr>
              <a:spcBef>
                <a:spcPts val="0"/>
              </a:spcBef>
              <a:buChar char="❏"/>
              <a:defRPr/>
            </a:lvl2pPr>
            <a:lvl3pPr>
              <a:spcBef>
                <a:spcPts val="0"/>
              </a:spcBef>
              <a:buChar char="❏"/>
              <a:defRPr/>
            </a:lvl3pPr>
            <a:lvl4pPr>
              <a:spcBef>
                <a:spcPts val="0"/>
              </a:spcBef>
              <a:buChar char="❏"/>
              <a:defRPr/>
            </a:lvl4pPr>
            <a:lvl5pPr>
              <a:spcBef>
                <a:spcPts val="0"/>
              </a:spcBef>
              <a:buChar char="❏"/>
              <a:defRPr/>
            </a:lvl5pPr>
            <a:lvl6pPr>
              <a:spcBef>
                <a:spcPts val="0"/>
              </a:spcBef>
              <a:buChar char="❏"/>
              <a:defRPr/>
            </a:lvl6pPr>
            <a:lvl7pPr>
              <a:spcBef>
                <a:spcPts val="0"/>
              </a:spcBef>
              <a:buChar char="❏"/>
              <a:defRPr/>
            </a:lvl7pPr>
            <a:lvl8pPr>
              <a:spcBef>
                <a:spcPts val="0"/>
              </a:spcBef>
              <a:buChar char="❏"/>
              <a:defRPr/>
            </a:lvl8pPr>
            <a:lvl9pPr>
              <a:spcBef>
                <a:spcPts val="0"/>
              </a:spcBef>
              <a:buChar char="❏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6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28675"/>
            <a:ext cx="3999899" cy="2825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70000"/>
              <a:defRPr sz="20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 sz="7200"/>
              <a:t>Vznik a provoz společného katalogu s vyžitím evergreenu</a:t>
            </a:r>
          </a:p>
        </p:txBody>
      </p:sp>
      <p:sp>
        <p:nvSpPr>
          <p:cNvPr id="53" name="Shape 53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300"/>
          </a:p>
          <a:p>
            <a:pPr rtl="0">
              <a:spcBef>
                <a:spcPts val="0"/>
              </a:spcBef>
              <a:buNone/>
            </a:pPr>
            <a:r>
              <a:rPr lang="cs" sz="2300"/>
              <a:t>Eva Cerniňáková (Knihovna Jabok)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cs" sz="1800"/>
              <a:t>Seminář Evergreen v Českých knihovnách </a:t>
            </a:r>
          </a:p>
          <a:p>
            <a:pPr rtl="0">
              <a:spcBef>
                <a:spcPts val="0"/>
              </a:spcBef>
              <a:buNone/>
            </a:pPr>
            <a:r>
              <a:rPr lang="cs" sz="1200"/>
              <a:t>Praha, 12.10.2015</a:t>
            </a:r>
          </a:p>
          <a:p>
            <a:pPr>
              <a:spcBef>
                <a:spcPts val="0"/>
              </a:spcBef>
              <a:buNone/>
            </a:pPr>
            <a:r>
              <a:rPr lang="cs" sz="1200"/>
              <a:t>SKIP ČR a Národní Knihovna ČR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Dohoda o společných postupech	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2070925"/>
            <a:ext cx="3999899" cy="165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solidFill>
                  <a:srgbClr val="000000"/>
                </a:solidFill>
              </a:rPr>
              <a:t>Analýza pracovních postupů a procesů obou knihoven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 txBox="1"/>
          <p:nvPr>
            <p:ph idx="2" type="body"/>
          </p:nvPr>
        </p:nvSpPr>
        <p:spPr>
          <a:xfrm>
            <a:off x="4832400" y="2088775"/>
            <a:ext cx="3999899" cy="162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400">
                <a:solidFill>
                  <a:srgbClr val="000000"/>
                </a:solidFill>
              </a:rPr>
              <a:t>Společné postupy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000000"/>
                </a:solidFill>
              </a:rPr>
              <a:t>Katalogizace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cs" sz="2000">
                <a:solidFill>
                  <a:srgbClr val="000000"/>
                </a:solidFill>
              </a:rPr>
              <a:t>Úroveň kvality záznamů</a:t>
            </a: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cs" sz="2000">
                <a:solidFill>
                  <a:srgbClr val="000000"/>
                </a:solidFill>
              </a:rPr>
              <a:t>Zdroje pro stahování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000000"/>
                </a:solidFill>
              </a:rPr>
              <a:t>Čárové kódy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000000"/>
                </a:solidFill>
              </a:rPr>
              <a:t>Online katalog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3942500" y="2751475"/>
            <a:ext cx="598199" cy="294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275975" y="427675"/>
            <a:ext cx="8520599" cy="920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Harmonogram projektu - Příprava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18850" y="1486075"/>
            <a:ext cx="3999899" cy="282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cs"/>
              <a:t>Podzim 2014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/>
              <a:t>Dohoda o společném projektu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/>
              <a:t>Předběžné podmínky smlouvy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/>
              <a:t>Žádost o dotaci (VISK3)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idx="2" type="body"/>
          </p:nvPr>
        </p:nvSpPr>
        <p:spPr>
          <a:xfrm>
            <a:off x="4796675" y="14860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cs" sz="2000"/>
              <a:t>Jaro 2015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Teoretická příprava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Testování nastavení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Mapování procesů obou knihoven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Diskuse o výpůjčních politikách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Praktické záležitosti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2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4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Harmonogram projektu: Začínáme ...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228675"/>
            <a:ext cx="3999899" cy="282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cs"/>
              <a:t>Červen 2015</a:t>
            </a:r>
          </a:p>
          <a:p>
            <a:pPr indent="-228600" lvl="0" marL="457200" rtl="0">
              <a:spcBef>
                <a:spcPts val="0"/>
              </a:spcBef>
            </a:pPr>
            <a:r>
              <a:rPr lang="cs"/>
              <a:t>Školení katalogizace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cs"/>
              <a:t>Vytvoření společných katalogizačních postupů</a:t>
            </a:r>
          </a:p>
          <a:p>
            <a:pPr indent="-228600" lvl="0" marL="457200" rtl="0">
              <a:spcBef>
                <a:spcPts val="0"/>
              </a:spcBef>
            </a:pPr>
            <a:r>
              <a:rPr lang="cs"/>
              <a:t>Nastavení systému pro katalogizaci v KDS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cs" sz="2000"/>
              <a:t>Července a srpen 2015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Zahájení katalogizace v KDS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Upgrade Evergreenu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Dokončení nastavení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Školení (správa výpůjček)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cs" sz="2000"/>
              <a:t>Podepsání smlouvy o spolupráci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4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863550" y="767950"/>
            <a:ext cx="7416900" cy="4027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cs" sz="7200"/>
              <a:t>SPO</a:t>
            </a:r>
            <a:r>
              <a:rPr b="0" lang="cs"/>
              <a:t>lečný </a:t>
            </a:r>
            <a:r>
              <a:rPr lang="cs" sz="7200"/>
              <a:t>k</a:t>
            </a:r>
            <a:r>
              <a:rPr b="0" lang="cs"/>
              <a:t>atalog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cs"/>
              <a:t>Zahájení provozu 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10. září 2015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6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Aktuální stav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750725"/>
            <a:ext cx="8520599" cy="2818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3000"/>
              <a:t>Dolaďování </a:t>
            </a:r>
          </a:p>
          <a:p>
            <a:pPr indent="-228600" lvl="0" marL="914400" rtl="0">
              <a:spcBef>
                <a:spcPts val="0"/>
              </a:spcBef>
            </a:pPr>
            <a:r>
              <a:rPr lang="cs"/>
              <a:t>Dílčí nastavení</a:t>
            </a:r>
          </a:p>
          <a:p>
            <a:pPr indent="-228600" lvl="0" marL="914400" rtl="0">
              <a:spcBef>
                <a:spcPts val="0"/>
              </a:spcBef>
            </a:pPr>
            <a:r>
              <a:rPr lang="cs"/>
              <a:t>Dokumentace</a:t>
            </a:r>
          </a:p>
          <a:p>
            <a:pPr indent="-228600" lvl="0" marL="914400">
              <a:spcBef>
                <a:spcPts val="0"/>
              </a:spcBef>
            </a:pPr>
            <a:r>
              <a:rPr lang="cs"/>
              <a:t>Společné postupy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287" y="0"/>
            <a:ext cx="75914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150" y="252574"/>
            <a:ext cx="7455698" cy="46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89412"/>
            <a:ext cx="7355073" cy="4964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256575" y="642950"/>
            <a:ext cx="4045199" cy="336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cs" sz="14000"/>
              <a:t>SPo</a:t>
            </a:r>
            <a:r>
              <a:rPr lang="cs" sz="2400"/>
              <a:t>lečný</a:t>
            </a:r>
            <a:r>
              <a:rPr lang="cs" sz="4000"/>
              <a:t> </a:t>
            </a:r>
            <a:r>
              <a:rPr lang="cs" sz="14000"/>
              <a:t>k</a:t>
            </a:r>
            <a:r>
              <a:rPr lang="cs" sz="2400"/>
              <a:t>atalog</a:t>
            </a:r>
            <a:r>
              <a:rPr lang="cs" sz="4000"/>
              <a:t> </a:t>
            </a:r>
          </a:p>
          <a:p>
            <a:pPr rtl="0" algn="l">
              <a:spcBef>
                <a:spcPts val="0"/>
              </a:spcBef>
              <a:buNone/>
            </a:pPr>
            <a:r>
              <a:rPr lang="cs" sz="8000"/>
              <a:t>není  sci-fi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9261" y="724200"/>
            <a:ext cx="4537488" cy="3439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256575" y="4282925"/>
            <a:ext cx="3763800" cy="74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cs" sz="1100"/>
              <a:t>Informace o SPOlečném Katalogu:</a:t>
            </a:r>
          </a:p>
          <a:p>
            <a:pPr rtl="0">
              <a:spcBef>
                <a:spcPts val="0"/>
              </a:spcBef>
              <a:buNone/>
            </a:pPr>
            <a:r>
              <a:rPr lang="cs" sz="1100"/>
              <a:t>http://knihovna.jabok.cuni.cz/dokuwiki/doku.php/spok:start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7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3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3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300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300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Evergreen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92900" y="1589475"/>
            <a:ext cx="8439300" cy="2979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Moderní robustní knihovní software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cs"/>
              <a:t>Primárně určený pro provoz katalogů více knihoven v rámci jedné instalace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cs"/>
              <a:t>Cca 1000 knihoven/60 instalací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8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6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Sdílení knihovního systému 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228675"/>
            <a:ext cx="8520599" cy="3789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Správa systému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Záznamy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Online katalog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Nástroje pro správu fondu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Akvizice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Statistické sestavy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Tiskové výstupy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Fond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Čtenáři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Technické a materiální vybavení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4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Hierarchie systému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cs"/>
              <a:t>Minimálně třístupňová hierarchie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cs"/>
              <a:t>Rozšiřitelnost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cs"/>
              <a:t>Univerzálně definice vlastností organizačních složek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cs"/>
              <a:t>Dědění vlastností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lang="cs"/>
              <a:t>Možnost individuálních nastavení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6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5161300" y="204750"/>
            <a:ext cx="3313200" cy="1072200"/>
          </a:xfrm>
          <a:prstGeom prst="rect">
            <a:avLst/>
          </a:prstGeom>
          <a:solidFill>
            <a:schemeClr val="dk1"/>
          </a:solidFill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Oprávnění v rámci hierarchické struktury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5491900" y="1276950"/>
            <a:ext cx="2982599" cy="142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cs" sz="1400"/>
              <a:t>Na jaké úrovni hierarchie</a:t>
            </a:r>
          </a:p>
          <a:p>
            <a:pPr indent="-228600" lvl="0" marL="4572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cs" sz="1400"/>
              <a:t>Ve které organizační jednotce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5161300" y="1509250"/>
            <a:ext cx="169800" cy="625199"/>
          </a:xfrm>
          <a:prstGeom prst="upDown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2" type="title"/>
          </p:nvPr>
        </p:nvSpPr>
        <p:spPr>
          <a:xfrm>
            <a:off x="311700" y="204750"/>
            <a:ext cx="3313200" cy="1072200"/>
          </a:xfrm>
          <a:prstGeom prst="rect">
            <a:avLst/>
          </a:prstGeom>
          <a:solidFill>
            <a:schemeClr val="dk1"/>
          </a:solidFill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Skupiny oprávnění v rámci organizační jednotky</a:t>
            </a:r>
          </a:p>
        </p:txBody>
      </p:sp>
      <p:sp>
        <p:nvSpPr>
          <p:cNvPr id="80" name="Shape 80"/>
          <p:cNvSpPr txBox="1"/>
          <p:nvPr>
            <p:ph idx="3" type="body"/>
          </p:nvPr>
        </p:nvSpPr>
        <p:spPr>
          <a:xfrm>
            <a:off x="311700" y="1276950"/>
            <a:ext cx="3313200" cy="2107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400"/>
          </a:p>
          <a:p>
            <a:pPr indent="-228600" lvl="0" marL="4572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cs" sz="1400"/>
              <a:t>Ke kterým funkcím má uživatel přístup</a:t>
            </a:r>
          </a:p>
          <a:p>
            <a:pPr indent="-228600" lvl="0" marL="4572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cs" sz="1400"/>
              <a:t>Do jaké hloubky</a:t>
            </a:r>
          </a:p>
          <a:p>
            <a:pPr indent="-228600" lvl="0" marL="4572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cs" sz="1400"/>
              <a:t>Která oprávnění smí přidělovat dalším uživatelům</a:t>
            </a:r>
          </a:p>
          <a:p>
            <a:pPr indent="0" marL="457200" rtl="0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400"/>
          </a:p>
          <a:p>
            <a:pPr indent="0" lvl="0" marL="457200" rtl="0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477000" y="1473400"/>
            <a:ext cx="2982599" cy="1698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4" type="title"/>
          </p:nvPr>
        </p:nvSpPr>
        <p:spPr>
          <a:xfrm>
            <a:off x="2915400" y="3307737"/>
            <a:ext cx="3313200" cy="546900"/>
          </a:xfrm>
          <a:prstGeom prst="rect">
            <a:avLst/>
          </a:prstGeom>
          <a:solidFill>
            <a:schemeClr val="dk1"/>
          </a:solidFill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Další možnosti</a:t>
            </a:r>
          </a:p>
        </p:txBody>
      </p:sp>
      <p:sp>
        <p:nvSpPr>
          <p:cNvPr id="83" name="Shape 83"/>
          <p:cNvSpPr txBox="1"/>
          <p:nvPr>
            <p:ph idx="5" type="body"/>
          </p:nvPr>
        </p:nvSpPr>
        <p:spPr>
          <a:xfrm>
            <a:off x="2915400" y="3765325"/>
            <a:ext cx="3313200" cy="111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1400"/>
              <a:t>Sekundární skupina oprávnění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1400"/>
              <a:t>Přidělení jednotlivých oprávnění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822700" y="1354125"/>
            <a:ext cx="2686800" cy="27534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 sz="6000"/>
              <a:t>Nastavení jako stavebnice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7906" y="98225"/>
            <a:ext cx="456588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6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 sz="5900"/>
              <a:t>Možnost Individuálního  přizpůsobení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259550" y="1410827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cs"/>
              <a:t>Katalogizační postupy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cs"/>
              <a:t>Akvizice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cs"/>
              <a:t>Výpůjční pravidla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cs"/>
              <a:t>Pravidla pro rezervace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cs"/>
              <a:t>Poplatky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cs"/>
              <a:t>Tiskové a e-mailové výstupy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cs"/>
              <a:t>Automatické akce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cs"/>
              <a:t>Online katalog ...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4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První společný katalog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429775"/>
            <a:ext cx="3999899" cy="282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cs" sz="2400"/>
              <a:t>Knihovna Jabok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600 čtenářů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25 000 dokumentů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Evergreen používán od roku 2011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4737775" y="1417950"/>
            <a:ext cx="3999899" cy="230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cs" sz="2400"/>
              <a:t>Knihovna Katolického domova studujících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Do 100 čtenářů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Cca 4000 dokumentů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Dosud žádný knihovní systém</a:t>
            </a:r>
          </a:p>
        </p:txBody>
      </p:sp>
      <p:sp>
        <p:nvSpPr>
          <p:cNvPr id="103" name="Shape 103"/>
          <p:cNvSpPr txBox="1"/>
          <p:nvPr>
            <p:ph idx="3" type="body"/>
          </p:nvPr>
        </p:nvSpPr>
        <p:spPr>
          <a:xfrm>
            <a:off x="311700" y="4255175"/>
            <a:ext cx="8341200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000"/>
              <a:t>Podzim 2014 - Předběžná dohoda o společném katalogu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Smluvní zakotvení spolupráce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228675"/>
            <a:ext cx="8520599" cy="3771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cs" sz="2000"/>
              <a:t>Dvoustranná dohoda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Vymezení pojmů a předmětu smlouvy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Sdílené služby a přístup k nim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Způsoby spolupráce a postupy pro vybrané situace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Zodpovědnost jednotlivých stran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Finanční podmínky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Ochrana dat a osobních údajů čtenářů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Podmínky a postupy vztahující se ke správě systému nebo k přechodu na vyšší verzi softwaru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cs" sz="2000"/>
              <a:t>Podmínky případného ukončení spolupráce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1" sz="2000"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2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