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embeddedFontLst>
    <p:embeddedFont>
      <p:font typeface="Amatic SC" charset="0"/>
      <p:regular r:id="rId21"/>
      <p:bold r:id="rId22"/>
    </p:embeddedFont>
    <p:embeddedFont>
      <p:font typeface="Source Code Pro" pitchFamily="49" charset="-18"/>
      <p:regular r:id="rId23"/>
      <p:bold r:id="rId24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5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8000"/>
            </a:lvl1pPr>
            <a:lvl2pPr algn="ctr">
              <a:spcBef>
                <a:spcPts val="0"/>
              </a:spcBef>
              <a:buSzPct val="100000"/>
              <a:defRPr sz="8000"/>
            </a:lvl2pPr>
            <a:lvl3pPr algn="ctr">
              <a:spcBef>
                <a:spcPts val="0"/>
              </a:spcBef>
              <a:buSzPct val="100000"/>
              <a:defRPr sz="8000"/>
            </a:lvl3pPr>
            <a:lvl4pPr algn="ctr">
              <a:spcBef>
                <a:spcPts val="0"/>
              </a:spcBef>
              <a:buSzPct val="100000"/>
              <a:defRPr sz="8000"/>
            </a:lvl4pPr>
            <a:lvl5pPr algn="ctr">
              <a:spcBef>
                <a:spcPts val="0"/>
              </a:spcBef>
              <a:buSzPct val="100000"/>
              <a:defRPr sz="8000"/>
            </a:lvl5pPr>
            <a:lvl6pPr algn="ctr">
              <a:spcBef>
                <a:spcPts val="0"/>
              </a:spcBef>
              <a:buSzPct val="100000"/>
              <a:defRPr sz="8000"/>
            </a:lvl6pPr>
            <a:lvl7pPr algn="ctr">
              <a:spcBef>
                <a:spcPts val="0"/>
              </a:spcBef>
              <a:buSzPct val="100000"/>
              <a:defRPr sz="8000"/>
            </a:lvl7pPr>
            <a:lvl8pPr algn="ctr">
              <a:spcBef>
                <a:spcPts val="0"/>
              </a:spcBef>
              <a:buSzPct val="100000"/>
              <a:defRPr sz="8000"/>
            </a:lvl8pPr>
            <a:lvl9pPr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599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bg>
      <p:bgPr>
        <a:solidFill>
          <a:schemeClr val="dk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499" cy="3538499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935699"/>
          </a:xfrm>
          <a:prstGeom prst="rect">
            <a:avLst/>
          </a:prstGeom>
          <a:solidFill>
            <a:schemeClr val="dk1"/>
          </a:solidFill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60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spcAft>
                <a:spcPts val="0"/>
              </a:spcAft>
              <a:buChar char="❏"/>
              <a:defRPr sz="2400">
                <a:solidFill>
                  <a:srgbClr val="000000"/>
                </a:solidFill>
              </a:defRPr>
            </a:lvl1pPr>
            <a:lvl2pPr>
              <a:spcBef>
                <a:spcPts val="0"/>
              </a:spcBef>
              <a:buChar char="❏"/>
              <a:defRPr/>
            </a:lvl2pPr>
            <a:lvl3pPr>
              <a:spcBef>
                <a:spcPts val="0"/>
              </a:spcBef>
              <a:buChar char="❏"/>
              <a:defRPr/>
            </a:lvl3pPr>
            <a:lvl4pPr>
              <a:spcBef>
                <a:spcPts val="0"/>
              </a:spcBef>
              <a:buChar char="❏"/>
              <a:defRPr/>
            </a:lvl4pPr>
            <a:lvl5pPr>
              <a:spcBef>
                <a:spcPts val="0"/>
              </a:spcBef>
              <a:buChar char="❏"/>
              <a:defRPr/>
            </a:lvl5pPr>
            <a:lvl6pPr>
              <a:spcBef>
                <a:spcPts val="0"/>
              </a:spcBef>
              <a:buChar char="❏"/>
              <a:defRPr/>
            </a:lvl6pPr>
            <a:lvl7pPr>
              <a:spcBef>
                <a:spcPts val="0"/>
              </a:spcBef>
              <a:buChar char="❏"/>
              <a:defRPr/>
            </a:lvl7pPr>
            <a:lvl8pPr>
              <a:spcBef>
                <a:spcPts val="0"/>
              </a:spcBef>
              <a:buChar char="❏"/>
              <a:defRPr/>
            </a:lvl8pPr>
            <a:lvl9pPr>
              <a:spcBef>
                <a:spcPts val="0"/>
              </a:spcBef>
              <a:buChar char="❏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935699"/>
          </a:xfrm>
          <a:prstGeom prst="rect">
            <a:avLst/>
          </a:prstGeom>
          <a:solidFill>
            <a:schemeClr val="dk1"/>
          </a:solidFill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60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2825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70000"/>
              <a:defRPr sz="20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4000"/>
            </a:lvl1pPr>
            <a:lvl2pPr>
              <a:spcBef>
                <a:spcPts val="0"/>
              </a:spcBef>
              <a:buSzPct val="100000"/>
              <a:defRPr sz="4000"/>
            </a:lvl2pPr>
            <a:lvl3pPr>
              <a:spcBef>
                <a:spcPts val="0"/>
              </a:spcBef>
              <a:buSzPct val="100000"/>
              <a:defRPr sz="4000"/>
            </a:lvl3pPr>
            <a:lvl4pPr>
              <a:spcBef>
                <a:spcPts val="0"/>
              </a:spcBef>
              <a:buSzPct val="100000"/>
              <a:defRPr sz="4000"/>
            </a:lvl4pPr>
            <a:lvl5pPr>
              <a:spcBef>
                <a:spcPts val="0"/>
              </a:spcBef>
              <a:buSzPct val="100000"/>
              <a:defRPr sz="4000"/>
            </a:lvl5pPr>
            <a:lvl6pPr>
              <a:spcBef>
                <a:spcPts val="0"/>
              </a:spcBef>
              <a:buSzPct val="100000"/>
              <a:defRPr sz="4000"/>
            </a:lvl6pPr>
            <a:lvl7pPr>
              <a:spcBef>
                <a:spcPts val="0"/>
              </a:spcBef>
              <a:buSzPct val="100000"/>
              <a:defRPr sz="4000"/>
            </a:lvl7pPr>
            <a:lvl8pPr>
              <a:spcBef>
                <a:spcPts val="0"/>
              </a:spcBef>
              <a:buSzPct val="100000"/>
              <a:defRPr sz="4000"/>
            </a:lvl8pPr>
            <a:lvl9pPr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3000"/>
            </a:lvl1pPr>
            <a:lvl2pPr>
              <a:spcBef>
                <a:spcPts val="0"/>
              </a:spcBef>
              <a:buSzPct val="100000"/>
              <a:defRPr sz="3000"/>
            </a:lvl2pPr>
            <a:lvl3pPr>
              <a:spcBef>
                <a:spcPts val="0"/>
              </a:spcBef>
              <a:buSzPct val="100000"/>
              <a:defRPr sz="3000"/>
            </a:lvl3pPr>
            <a:lvl4pPr>
              <a:spcBef>
                <a:spcPts val="0"/>
              </a:spcBef>
              <a:buSzPct val="100000"/>
              <a:defRPr sz="3000"/>
            </a:lvl4pPr>
            <a:lvl5pPr>
              <a:spcBef>
                <a:spcPts val="0"/>
              </a:spcBef>
              <a:buSzPct val="100000"/>
              <a:defRPr sz="3000"/>
            </a:lvl5pPr>
            <a:lvl6pPr>
              <a:spcBef>
                <a:spcPts val="0"/>
              </a:spcBef>
              <a:buSzPct val="100000"/>
              <a:defRPr sz="3000"/>
            </a:lvl6pPr>
            <a:lvl7pPr>
              <a:spcBef>
                <a:spcPts val="0"/>
              </a:spcBef>
              <a:buSzPct val="100000"/>
              <a:defRPr sz="3000"/>
            </a:lvl7pPr>
            <a:lvl8pPr>
              <a:spcBef>
                <a:spcPts val="0"/>
              </a:spcBef>
              <a:buSzPct val="100000"/>
              <a:defRPr sz="3000"/>
            </a:lvl8pPr>
            <a:lvl9pPr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pPr>
                <a:spcBef>
                  <a:spcPts val="0"/>
                </a:spcBef>
                <a:buNone/>
              </a:pPr>
              <a:t>‹#›</a:t>
            </a:fld>
            <a:endParaRPr lang="c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400"/>
            </a:lvl1pPr>
            <a:lvl2pPr algn="ctr">
              <a:spcBef>
                <a:spcPts val="0"/>
              </a:spcBef>
              <a:buSzPct val="100000"/>
              <a:defRPr sz="5400"/>
            </a:lvl2pPr>
            <a:lvl3pPr algn="ctr">
              <a:spcBef>
                <a:spcPts val="0"/>
              </a:spcBef>
              <a:buSzPct val="100000"/>
              <a:defRPr sz="5400"/>
            </a:lvl3pPr>
            <a:lvl4pPr algn="ctr">
              <a:spcBef>
                <a:spcPts val="0"/>
              </a:spcBef>
              <a:buSzPct val="100000"/>
              <a:defRPr sz="5400"/>
            </a:lvl4pPr>
            <a:lvl5pPr algn="ctr">
              <a:spcBef>
                <a:spcPts val="0"/>
              </a:spcBef>
              <a:buSzPct val="100000"/>
              <a:defRPr sz="5400"/>
            </a:lvl5pPr>
            <a:lvl6pPr algn="ctr">
              <a:spcBef>
                <a:spcPts val="0"/>
              </a:spcBef>
              <a:buSzPct val="100000"/>
              <a:defRPr sz="5400"/>
            </a:lvl6pPr>
            <a:lvl7pPr algn="ctr">
              <a:spcBef>
                <a:spcPts val="0"/>
              </a:spcBef>
              <a:buSzPct val="100000"/>
              <a:defRPr sz="5400"/>
            </a:lvl7pPr>
            <a:lvl8pPr algn="ctr">
              <a:spcBef>
                <a:spcPts val="0"/>
              </a:spcBef>
              <a:buSzPct val="100000"/>
              <a:defRPr sz="5400"/>
            </a:lvl8pPr>
            <a:lvl9pPr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cs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 sz="7200"/>
              <a:t>Vznik a provoz společného katalogu s vyžitím evergreenu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sz="2300"/>
          </a:p>
          <a:p>
            <a:pPr rtl="0">
              <a:spcBef>
                <a:spcPts val="0"/>
              </a:spcBef>
              <a:buNone/>
            </a:pPr>
            <a:r>
              <a:rPr lang="cs" sz="2300"/>
              <a:t>Eva Cerniňáková (Knihovna Jabok)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cs" sz="1800"/>
              <a:t>Seminář Evergreen v Českých knihovnách </a:t>
            </a:r>
          </a:p>
          <a:p>
            <a:pPr rtl="0">
              <a:spcBef>
                <a:spcPts val="0"/>
              </a:spcBef>
              <a:buNone/>
            </a:pPr>
            <a:r>
              <a:rPr lang="cs" sz="1200"/>
              <a:t>Praha, 12.10.2015</a:t>
            </a:r>
          </a:p>
          <a:p>
            <a:pPr>
              <a:spcBef>
                <a:spcPts val="0"/>
              </a:spcBef>
              <a:buNone/>
            </a:pPr>
            <a:r>
              <a:rPr lang="cs" sz="1200"/>
              <a:t>SKIP ČR a Národní Knihovna ČR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93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Dohoda o společných postupech	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2070925"/>
            <a:ext cx="3999899" cy="165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solidFill>
                  <a:srgbClr val="000000"/>
                </a:solidFill>
              </a:rPr>
              <a:t>Analýza pracovních postupů a procesů obou knihoven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2"/>
          </p:nvPr>
        </p:nvSpPr>
        <p:spPr>
          <a:xfrm>
            <a:off x="4832400" y="2088775"/>
            <a:ext cx="3999899" cy="162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b="1">
                <a:solidFill>
                  <a:srgbClr val="000000"/>
                </a:solidFill>
              </a:rPr>
              <a:t>Společné postupy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rgbClr val="000000"/>
                </a:solidFill>
              </a:rPr>
              <a:t>Katalogizace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ct val="100000"/>
              <a:buChar char="❏"/>
            </a:pPr>
            <a:r>
              <a:rPr lang="cs" sz="2000">
                <a:solidFill>
                  <a:srgbClr val="000000"/>
                </a:solidFill>
              </a:rPr>
              <a:t>Úroveň kvality záznamů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ct val="100000"/>
              <a:buChar char="❏"/>
            </a:pPr>
            <a:r>
              <a:rPr lang="cs" sz="2000">
                <a:solidFill>
                  <a:srgbClr val="000000"/>
                </a:solidFill>
              </a:rPr>
              <a:t>Zdroje pro stahování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" sz="2000">
                <a:solidFill>
                  <a:srgbClr val="000000"/>
                </a:solidFill>
              </a:rPr>
              <a:t>Čárové kódy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rgbClr val="000000"/>
                </a:solidFill>
              </a:rPr>
              <a:t>Online katalog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3942500" y="2751475"/>
            <a:ext cx="598199" cy="294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3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275975" y="427675"/>
            <a:ext cx="8520599" cy="920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Harmonogram projektu - Příprava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18850" y="1486075"/>
            <a:ext cx="3999899" cy="282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b="1"/>
              <a:t>Podzim 2014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/>
              <a:t>Dohoda o společném projektu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/>
              <a:t>Předběžné podmínky smlouvy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/>
              <a:t>Žádost o dotaci (VISK3)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2"/>
          </p:nvPr>
        </p:nvSpPr>
        <p:spPr>
          <a:xfrm>
            <a:off x="4796675" y="14860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2000" b="1"/>
              <a:t>Jaro 2015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Teoretická příprava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Testování nastavení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Mapování procesů obou knihoven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Diskuse o výpůjčních politikách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Praktické záležitosti</a:t>
            </a:r>
          </a:p>
          <a:p>
            <a:pPr>
              <a:spcBef>
                <a:spcPts val="0"/>
              </a:spcBef>
              <a:buNone/>
            </a:pPr>
            <a:endParaRPr b="1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2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4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93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Harmonogram projektu: Začínáme ...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282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b="1"/>
              <a:t>Červen 2015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Školení katalogizace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Vytvoření společných katalogizačních postupů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Nastavení systému pro katalogizaci v KDS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2000" b="1"/>
              <a:t>Července a srpen 2015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Zahájení katalogizace v KDS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Upgrade Evergreenu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Dokončení nastavení 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Školení (správa výpůjček)</a:t>
            </a:r>
          </a:p>
          <a:p>
            <a:pPr marL="457200" lvl="0" indent="-228600">
              <a:spcBef>
                <a:spcPts val="0"/>
              </a:spcBef>
              <a:buSzPct val="100000"/>
            </a:pPr>
            <a:r>
              <a:rPr lang="cs" sz="2000"/>
              <a:t>Podepsání smlouvy o spolupráci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4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3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863550" y="767950"/>
            <a:ext cx="7416900" cy="4027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cs" sz="7200"/>
              <a:t>SPO</a:t>
            </a:r>
            <a:r>
              <a:rPr lang="cs" b="0"/>
              <a:t>lečný </a:t>
            </a:r>
            <a:r>
              <a:rPr lang="cs" sz="7200"/>
              <a:t>k</a:t>
            </a:r>
            <a:r>
              <a:rPr lang="cs" b="0"/>
              <a:t>atalog </a:t>
            </a:r>
          </a:p>
          <a:p>
            <a:pPr rtl="0">
              <a:spcBef>
                <a:spcPts val="0"/>
              </a:spcBef>
              <a:buNone/>
            </a:pPr>
            <a:endParaRPr sz="1800"/>
          </a:p>
          <a:p>
            <a:pPr rtl="0">
              <a:spcBef>
                <a:spcPts val="0"/>
              </a:spcBef>
              <a:buNone/>
            </a:pPr>
            <a:endParaRPr sz="1800"/>
          </a:p>
          <a:p>
            <a:pPr rtl="0">
              <a:spcBef>
                <a:spcPts val="0"/>
              </a:spcBef>
              <a:buNone/>
            </a:pPr>
            <a:r>
              <a:rPr lang="cs"/>
              <a:t>Zahájení provozu 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10. září 2015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6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93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Aktuální stav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11700" y="1750725"/>
            <a:ext cx="8520599" cy="281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3000"/>
              <a:t>Dolaďování </a:t>
            </a:r>
          </a:p>
          <a:p>
            <a:pPr marL="914400" lvl="0" indent="-228600" rtl="0">
              <a:spcBef>
                <a:spcPts val="0"/>
              </a:spcBef>
            </a:pPr>
            <a:r>
              <a:rPr lang="cs"/>
              <a:t>Dílčí nastavení</a:t>
            </a:r>
          </a:p>
          <a:p>
            <a:pPr marL="914400" lvl="0" indent="-228600" rtl="0">
              <a:spcBef>
                <a:spcPts val="0"/>
              </a:spcBef>
            </a:pPr>
            <a:r>
              <a:rPr lang="cs"/>
              <a:t>Dokumentace</a:t>
            </a:r>
          </a:p>
          <a:p>
            <a:pPr marL="914400" lvl="0" indent="-228600">
              <a:spcBef>
                <a:spcPts val="0"/>
              </a:spcBef>
            </a:pPr>
            <a:r>
              <a:rPr lang="cs"/>
              <a:t>Společné postupy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6287" y="0"/>
            <a:ext cx="759142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150" y="252574"/>
            <a:ext cx="7455698" cy="463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Shape 1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89412"/>
            <a:ext cx="7355073" cy="4964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256575" y="642950"/>
            <a:ext cx="4045199" cy="336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rPr lang="cs" sz="14000"/>
              <a:t>SPo</a:t>
            </a:r>
            <a:r>
              <a:rPr lang="cs" sz="2400"/>
              <a:t>lečný</a:t>
            </a:r>
            <a:r>
              <a:rPr lang="cs" sz="4000"/>
              <a:t> </a:t>
            </a:r>
            <a:r>
              <a:rPr lang="cs" sz="14000"/>
              <a:t>k</a:t>
            </a:r>
            <a:r>
              <a:rPr lang="cs" sz="2400"/>
              <a:t>atalog</a:t>
            </a:r>
            <a:r>
              <a:rPr lang="cs" sz="4000"/>
              <a:t> </a:t>
            </a:r>
          </a:p>
          <a:p>
            <a:pPr algn="l" rtl="0">
              <a:spcBef>
                <a:spcPts val="0"/>
              </a:spcBef>
              <a:buNone/>
            </a:pPr>
            <a:r>
              <a:rPr lang="cs" sz="8000"/>
              <a:t>není  sci-fi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164" name="Shape 1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89261" y="724200"/>
            <a:ext cx="4537488" cy="3439425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/>
          <p:cNvSpPr txBox="1"/>
          <p:nvPr/>
        </p:nvSpPr>
        <p:spPr>
          <a:xfrm>
            <a:off x="256574" y="4282925"/>
            <a:ext cx="3811369" cy="74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1100" b="1" dirty="0"/>
              <a:t>Informace o SPOlečném Katalogu:</a:t>
            </a:r>
          </a:p>
          <a:p>
            <a:pPr rtl="0">
              <a:spcBef>
                <a:spcPts val="0"/>
              </a:spcBef>
              <a:buNone/>
            </a:pPr>
            <a:r>
              <a:rPr lang="cs" sz="1100" dirty="0"/>
              <a:t>http://</a:t>
            </a:r>
            <a:r>
              <a:rPr lang="cs" sz="1100" dirty="0" smtClean="0"/>
              <a:t>knihovna.jabok.cuni.cz/dokuwiki/doku.php/spok:spok</a:t>
            </a:r>
            <a:endParaRPr lang="cs" sz="1100" dirty="0"/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" name="Obdélník 6"/>
          <p:cNvSpPr/>
          <p:nvPr/>
        </p:nvSpPr>
        <p:spPr>
          <a:xfrm>
            <a:off x="5076056" y="4803998"/>
            <a:ext cx="406794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" dirty="0" smtClean="0"/>
              <a:t>Zdroj obrázku: http</a:t>
            </a:r>
            <a:r>
              <a:rPr lang="cs-CZ" sz="400" dirty="0" smtClean="0"/>
              <a:t>://masterherald.com/leonard-nimoy-original-mr-spock-of-star-trek-dies-of-pulmonary-disease/11449</a:t>
            </a:r>
            <a:r>
              <a:rPr lang="cs-CZ" sz="800" dirty="0" smtClean="0"/>
              <a:t>/</a:t>
            </a:r>
            <a:endParaRPr lang="cs-CZ" sz="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300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300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4300"/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4300"/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93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Evergreen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92900" y="1589475"/>
            <a:ext cx="8439300" cy="2979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Moderní robustní knihovní software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cs"/>
              <a:t>Primárně určený pro provoz katalogů více knihoven v rámci jedné instalace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cs"/>
              <a:t>Cca 1000 knihoven/60 instalací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8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6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93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Sdílení knihovního systému 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789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cs"/>
              <a:t>Správa systému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cs"/>
              <a:t>Záznamy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cs"/>
              <a:t>Online katalog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cs"/>
              <a:t>Nástroje pro správu fondu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cs"/>
              <a:t>Akvizice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cs"/>
              <a:t>Statistické sestavy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cs"/>
              <a:t>Tiskové výstupy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cs"/>
              <a:t>Fond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cs"/>
              <a:t>Čtenáři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cs"/>
              <a:t>Technické a materiální vybavení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4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93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Hierarchie systému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cs"/>
              <a:t>Minimálně třístupňová hierarchie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cs"/>
              <a:t>Rozšiřitelnost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cs"/>
              <a:t>Univerzálně definice vlastností organizačních složek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cs"/>
              <a:t>Dědění vlastností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cs"/>
              <a:t>Možnost individuálních nastavení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3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6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5161300" y="204750"/>
            <a:ext cx="3313200" cy="1072200"/>
          </a:xfrm>
          <a:prstGeom prst="rect">
            <a:avLst/>
          </a:prstGeom>
          <a:solidFill>
            <a:schemeClr val="dk1"/>
          </a:solidFill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Oprávnění v rámci hierarchické struktury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5491900" y="1276950"/>
            <a:ext cx="2982599" cy="142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</a:pPr>
            <a:r>
              <a:rPr lang="cs" sz="1400"/>
              <a:t>Na jaké úrovni hierarchie</a:t>
            </a:r>
          </a:p>
          <a:p>
            <a:pPr marL="457200" lvl="0" indent="-228600" rtl="0">
              <a:spcBef>
                <a:spcPts val="1000"/>
              </a:spcBef>
              <a:spcAft>
                <a:spcPts val="1000"/>
              </a:spcAft>
              <a:buSzPct val="100000"/>
            </a:pPr>
            <a:r>
              <a:rPr lang="cs" sz="1400"/>
              <a:t>Ve které organizační jednotce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5161300" y="1509250"/>
            <a:ext cx="169800" cy="625199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title" idx="2"/>
          </p:nvPr>
        </p:nvSpPr>
        <p:spPr>
          <a:xfrm>
            <a:off x="311700" y="204750"/>
            <a:ext cx="3313200" cy="1072200"/>
          </a:xfrm>
          <a:prstGeom prst="rect">
            <a:avLst/>
          </a:prstGeom>
          <a:solidFill>
            <a:schemeClr val="dk1"/>
          </a:solidFill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Skupiny oprávnění v rámci organizační jednotky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3"/>
          </p:nvPr>
        </p:nvSpPr>
        <p:spPr>
          <a:xfrm>
            <a:off x="311700" y="1276950"/>
            <a:ext cx="3313200" cy="2107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1000"/>
              </a:spcBef>
              <a:spcAft>
                <a:spcPts val="1000"/>
              </a:spcAft>
              <a:buNone/>
            </a:pPr>
            <a:endParaRPr sz="1400"/>
          </a:p>
          <a:p>
            <a:pPr marL="457200" lvl="0" indent="-228600" rtl="0">
              <a:spcBef>
                <a:spcPts val="1000"/>
              </a:spcBef>
              <a:spcAft>
                <a:spcPts val="1000"/>
              </a:spcAft>
              <a:buSzPct val="100000"/>
            </a:pPr>
            <a:r>
              <a:rPr lang="cs" sz="1400"/>
              <a:t>Ke kterým funkcím má uživatel přístup</a:t>
            </a:r>
          </a:p>
          <a:p>
            <a:pPr marL="457200" lvl="0" indent="-228600" rtl="0">
              <a:spcBef>
                <a:spcPts val="1000"/>
              </a:spcBef>
              <a:spcAft>
                <a:spcPts val="1000"/>
              </a:spcAft>
              <a:buSzPct val="100000"/>
            </a:pPr>
            <a:r>
              <a:rPr lang="cs" sz="1400"/>
              <a:t>Do jaké hloubky</a:t>
            </a:r>
          </a:p>
          <a:p>
            <a:pPr marL="457200" lvl="0" indent="-228600" rtl="0">
              <a:spcBef>
                <a:spcPts val="1000"/>
              </a:spcBef>
              <a:spcAft>
                <a:spcPts val="1000"/>
              </a:spcAft>
              <a:buSzPct val="100000"/>
            </a:pPr>
            <a:r>
              <a:rPr lang="cs" sz="1400"/>
              <a:t>Která oprávnění smí přidělovat dalším uživatelům</a:t>
            </a:r>
          </a:p>
          <a:p>
            <a:pPr marL="45720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1400"/>
          </a:p>
          <a:p>
            <a:pPr marL="457200" lvl="0" indent="0" rtl="0">
              <a:spcBef>
                <a:spcPts val="1000"/>
              </a:spcBef>
              <a:spcAft>
                <a:spcPts val="1000"/>
              </a:spcAft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477000" y="1473400"/>
            <a:ext cx="2982599" cy="1698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title" idx="4"/>
          </p:nvPr>
        </p:nvSpPr>
        <p:spPr>
          <a:xfrm>
            <a:off x="2915400" y="3307737"/>
            <a:ext cx="3313200" cy="546900"/>
          </a:xfrm>
          <a:prstGeom prst="rect">
            <a:avLst/>
          </a:prstGeom>
          <a:solidFill>
            <a:schemeClr val="dk1"/>
          </a:solidFill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Další možnosti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5"/>
          </p:nvPr>
        </p:nvSpPr>
        <p:spPr>
          <a:xfrm>
            <a:off x="2915400" y="3765325"/>
            <a:ext cx="3313200" cy="111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1400"/>
              <a:t>Sekundární skupina oprávnění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1400"/>
              <a:t>Přidělení jednotlivých oprávnění</a:t>
            </a:r>
          </a:p>
          <a:p>
            <a:pPr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3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3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3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3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3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3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3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3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822700" y="1354125"/>
            <a:ext cx="2686800" cy="2753400"/>
          </a:xfrm>
          <a:prstGeom prst="rect">
            <a:avLst/>
          </a:prstGeom>
          <a:solidFill>
            <a:schemeClr val="dk1"/>
          </a:solidFill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 sz="6000"/>
              <a:t>Nastavení jako stavebnice</a:t>
            </a:r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7906" y="98225"/>
            <a:ext cx="4565888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6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93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 sz="5900"/>
              <a:t>Možnost Individuálního  přizpůsobení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59550" y="1410827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Katalogizační postupy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Akvizice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Výpůjční pravidla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Pravidla pro rezervace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Poplatky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Tiskové a e-mailové výstupy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Automatické akce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Online katalog ...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93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První společný katalog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1429775"/>
            <a:ext cx="3999899" cy="282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2400" b="1"/>
              <a:t>Knihovna Jabok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600 čtenářů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25 000 dokumentů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Evergreen používán od roku 2011</a:t>
            </a:r>
          </a:p>
          <a:p>
            <a:pPr rtl="0">
              <a:spcBef>
                <a:spcPts val="0"/>
              </a:spcBef>
              <a:buNone/>
            </a:pPr>
            <a:endParaRPr sz="2000"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2"/>
          </p:nvPr>
        </p:nvSpPr>
        <p:spPr>
          <a:xfrm>
            <a:off x="4737775" y="1417950"/>
            <a:ext cx="3999899" cy="23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2400" b="1"/>
              <a:t>Knihovna Katolického domova studujících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Do 100 čtenářů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Cca 4000 dokumentů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Dosud žádný knihovní systém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3"/>
          </p:nvPr>
        </p:nvSpPr>
        <p:spPr>
          <a:xfrm>
            <a:off x="311700" y="4255175"/>
            <a:ext cx="8341200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 b="1"/>
              <a:t>Podzim 2014 - Předběžná dohoda o společném katalogu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93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Smluvní zakotvení spolupráce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771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2000" b="1"/>
              <a:t>Dvoustranná dohoda 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Vymezení pojmů a předmětu smlouvy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Sdílené služby a přístup k nim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Způsoby spolupráce a postupy pro vybrané situace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Zodpovědnost jednotlivých stran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Finanční podmínky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Ochrana dat a osobních údajů čtenářů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Podmínky a postupy vztahující se ke správě systému nebo k přechodu na vyšší verzi softwaru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cs" sz="2000"/>
              <a:t>Podmínky případného ukončení spolupráce</a:t>
            </a:r>
          </a:p>
          <a:p>
            <a:pPr>
              <a:spcBef>
                <a:spcPts val="0"/>
              </a:spcBef>
              <a:buNone/>
            </a:pPr>
            <a:endParaRPr sz="2000" b="1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2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Předvádění na obrazovce (16:9)</PresentationFormat>
  <Paragraphs>122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Amatic SC</vt:lpstr>
      <vt:lpstr>Source Code Pro</vt:lpstr>
      <vt:lpstr>beach-day</vt:lpstr>
      <vt:lpstr>Vznik a provoz společného katalogu s vyžitím evergreenu</vt:lpstr>
      <vt:lpstr>Evergreen</vt:lpstr>
      <vt:lpstr>Sdílení knihovního systému </vt:lpstr>
      <vt:lpstr>Hierarchie systému</vt:lpstr>
      <vt:lpstr>Oprávnění v rámci hierarchické struktury</vt:lpstr>
      <vt:lpstr>Nastavení jako stavebnice</vt:lpstr>
      <vt:lpstr>Možnost Individuálního  přizpůsobení</vt:lpstr>
      <vt:lpstr>První společný katalog   </vt:lpstr>
      <vt:lpstr>Smluvní zakotvení spolupráce  </vt:lpstr>
      <vt:lpstr>Dohoda o společných postupech </vt:lpstr>
      <vt:lpstr>Harmonogram projektu - Příprava</vt:lpstr>
      <vt:lpstr>Harmonogram projektu: Začínáme ...</vt:lpstr>
      <vt:lpstr>  SPOlečný katalog    Zahájení provozu  10. září 2015  </vt:lpstr>
      <vt:lpstr>Aktuální stav</vt:lpstr>
      <vt:lpstr>Snímek 15</vt:lpstr>
      <vt:lpstr>Snímek 16</vt:lpstr>
      <vt:lpstr>Snímek 17</vt:lpstr>
      <vt:lpstr>SPolečný katalog  není  sci-fi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a provoz společného katalogu s vyžitím evergreenu</dc:title>
  <cp:lastModifiedBy>cernin</cp:lastModifiedBy>
  <cp:revision>1</cp:revision>
  <dcterms:modified xsi:type="dcterms:W3CDTF">2015-10-23T13:51:46Z</dcterms:modified>
</cp:coreProperties>
</file>